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ubik Light"/>
      <p:regular r:id="rId17"/>
      <p:bold r:id="rId18"/>
      <p:italic r:id="rId19"/>
      <p:boldItalic r:id="rId20"/>
    </p:embeddedFont>
    <p:embeddedFont>
      <p:font typeface="Rubik"/>
      <p:regular r:id="rId21"/>
      <p:bold r:id="rId22"/>
      <p:italic r:id="rId23"/>
      <p:boldItalic r:id="rId24"/>
    </p:embeddedFont>
    <p:embeddedFont>
      <p:font typeface="Rubik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Light-boldItalic.fntdata"/><Relationship Id="rId22" Type="http://schemas.openxmlformats.org/officeDocument/2006/relationships/font" Target="fonts/Rubik-bold.fntdata"/><Relationship Id="rId21" Type="http://schemas.openxmlformats.org/officeDocument/2006/relationships/font" Target="fonts/Rubik-regular.fntdata"/><Relationship Id="rId24" Type="http://schemas.openxmlformats.org/officeDocument/2006/relationships/font" Target="fonts/Rubik-boldItalic.fntdata"/><Relationship Id="rId23" Type="http://schemas.openxmlformats.org/officeDocument/2006/relationships/font" Target="fonts/Rubik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SemiBold-bold.fntdata"/><Relationship Id="rId25" Type="http://schemas.openxmlformats.org/officeDocument/2006/relationships/font" Target="fonts/RubikSemiBold-regular.fntdata"/><Relationship Id="rId28" Type="http://schemas.openxmlformats.org/officeDocument/2006/relationships/font" Target="fonts/RubikSemiBold-boldItalic.fntdata"/><Relationship Id="rId27" Type="http://schemas.openxmlformats.org/officeDocument/2006/relationships/font" Target="fonts/Rubik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ubikLight-regular.fntdata"/><Relationship Id="rId16" Type="http://schemas.openxmlformats.org/officeDocument/2006/relationships/slide" Target="slides/slide11.xml"/><Relationship Id="rId19" Type="http://schemas.openxmlformats.org/officeDocument/2006/relationships/font" Target="fonts/RubikLight-italic.fntdata"/><Relationship Id="rId18" Type="http://schemas.openxmlformats.org/officeDocument/2006/relationships/font" Target="fonts/Rubik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655c8f5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655c8f5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00da5092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00da5092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00da5092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00da5092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00da5092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00da509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00da5092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00da5092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46bd0542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46bd0542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6bd0542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6bd0542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46bd054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46bd054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46bd0542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46bd0542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46bd0542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46bd0542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hyperlink" Target="https://github.com/zulfaikarF99/VIX-Kalbe-Forecasting-and-Clustering.gi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hyperlink" Target="https://public.tableau.com/views/FINALDASHBOARDKALBEVIX/Dashboard1?:language=en-US&amp;:display_count=n&amp;:origin=viz_share_lin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A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596200"/>
            <a:ext cx="4392000" cy="110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Machine Learning Project forecasting</a:t>
            </a:r>
            <a:endParaRPr sz="3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520700"/>
            <a:ext cx="43920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17900" y="285880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Zulfaikar Fachreza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350" y="103075"/>
            <a:ext cx="2008099" cy="13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latin typeface="Rubik"/>
                <a:ea typeface="Rubik"/>
                <a:cs typeface="Rubik"/>
                <a:sym typeface="Rubik"/>
              </a:rPr>
              <a:t>Github link</a:t>
            </a:r>
            <a:endParaRPr b="1" sz="45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https://github.com/zulfaikarF99/VIX-Kalbe-Forecasting-and-Clustering.git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AB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050" y="3556350"/>
            <a:ext cx="2008099" cy="13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121900" y="-44025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498913" y="739925"/>
            <a:ext cx="200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SemiBold"/>
                <a:ea typeface="Rubik SemiBold"/>
                <a:cs typeface="Rubik SemiBold"/>
                <a:sym typeface="Rubik SemiBold"/>
              </a:rPr>
              <a:t>Zulfaikar Fachreza</a:t>
            </a:r>
            <a:endParaRPr sz="3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About Me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Insert Your Experience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5294775" y="1625150"/>
            <a:ext cx="374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Science Bootcamp Digital Skola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 Jun 2023 -Agu 2023)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294775" y="2709450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294775" y="2752250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PT. Tiki Jalur Nugraha Eka Kurir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(Jan 2023 - Now)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37850" y="3064350"/>
            <a:ext cx="374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Fresh graduate with passionate in big data and data scientist. Dedicated to continous learning and becoming expert in data field. Looking for an opportunity as Data Analyst and Business Analyst.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975" y="432600"/>
            <a:ext cx="1341900" cy="20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0" y="133024"/>
            <a:ext cx="36147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ubik"/>
                <a:ea typeface="Rubik"/>
                <a:cs typeface="Rubik"/>
                <a:sym typeface="Rubik"/>
              </a:rPr>
              <a:t>Case Study</a:t>
            </a:r>
            <a:endParaRPr b="1" sz="3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119325" y="779513"/>
            <a:ext cx="8376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From the inventory team, you are asked to help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predict the number of sales (quantity) from the total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all Kalbe products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 The aim of this project is to find out estimate the quantity of products sold so that the team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inventory can create daily inventorysufficient. Predictions must be made daily.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 From the marketing team you are asked to create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customer clusters/segments based on several criteria.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The goal of this project is to create segment customers.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This customer segment will later be used by marketing team to provide personalization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promotions and sales treatment.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The tools will use in this project are: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ubik"/>
              <a:buAutoNum type="arabicPeriod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Python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ubik"/>
              <a:buAutoNum type="arabicPeriod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Google Colab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ubik"/>
              <a:buAutoNum type="arabicPeriod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Tableau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ubik"/>
              <a:buAutoNum type="arabicPeriod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DBeaver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ubik"/>
              <a:buAutoNum type="arabicPeriod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PostgreSQL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32100" y="-88025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0" y="-20877"/>
            <a:ext cx="44133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ubik"/>
                <a:ea typeface="Rubik"/>
                <a:cs typeface="Rubik"/>
                <a:sym typeface="Rubik"/>
              </a:rPr>
              <a:t>SQL Dbeaver</a:t>
            </a:r>
            <a:endParaRPr b="1" sz="3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822" y="894072"/>
            <a:ext cx="2199150" cy="10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44850" y="53322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Age average of each gender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0" y="2011550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	</a:t>
            </a:r>
            <a:r>
              <a:rPr lang="en"/>
              <a:t>Age average of each gender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885" y="2377997"/>
            <a:ext cx="2177025" cy="11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3984425" y="54157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	</a:t>
            </a:r>
            <a:r>
              <a:rPr lang="en"/>
              <a:t>Store with highest Quantity Sales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3300" y="917925"/>
            <a:ext cx="2177021" cy="9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984425" y="206802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</a:t>
            </a:r>
            <a:r>
              <a:rPr lang="en"/>
              <a:t>product with highest total amount sales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999" y="2378000"/>
            <a:ext cx="2018325" cy="117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273825" y="3808950"/>
            <a:ext cx="82614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Married average is 43.04 and Single is 29.38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Female customers age average is 40 meanwhile Male is 39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Lingga Store is the highest top sales quantity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Cheese Stick is the best selling product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44050" y="5285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0" y="-20877"/>
            <a:ext cx="44133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ubik"/>
                <a:ea typeface="Rubik"/>
                <a:cs typeface="Rubik"/>
                <a:sym typeface="Rubik"/>
              </a:rPr>
              <a:t>Tableau Dashboard</a:t>
            </a:r>
            <a:endParaRPr b="1" sz="3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202" y="625625"/>
            <a:ext cx="6090526" cy="42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6738450" y="2846600"/>
            <a:ext cx="222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Link Dashboard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32100" y="-88025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0" y="-20877"/>
            <a:ext cx="44133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ubik"/>
                <a:ea typeface="Rubik"/>
                <a:cs typeface="Rubik"/>
                <a:sym typeface="Rubik"/>
              </a:rPr>
              <a:t>EDA With Python</a:t>
            </a:r>
            <a:endParaRPr b="1" sz="3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106500" y="93342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Qty of Product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4213425" y="93342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Type Store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03" y="1479950"/>
            <a:ext cx="3729925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850" y="1508394"/>
            <a:ext cx="2688375" cy="21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0" y="-20877"/>
            <a:ext cx="44133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ubik"/>
                <a:ea typeface="Rubik"/>
                <a:cs typeface="Rubik"/>
                <a:sym typeface="Rubik"/>
              </a:rPr>
              <a:t>EDA With Python</a:t>
            </a:r>
            <a:endParaRPr b="1" sz="3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06500" y="93342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Age and Income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4988475" y="93342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of Marrital Status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38" y="1291304"/>
            <a:ext cx="4214330" cy="21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9390" y="1452050"/>
            <a:ext cx="2785975" cy="18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0" y="-20875"/>
            <a:ext cx="66480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ubik"/>
                <a:ea typeface="Rubik"/>
                <a:cs typeface="Rubik"/>
                <a:sym typeface="Rubik"/>
              </a:rPr>
              <a:t>Machine Learning Forecasting</a:t>
            </a:r>
            <a:endParaRPr b="1" sz="3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93775" y="625625"/>
            <a:ext cx="16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Test Split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4875"/>
            <a:ext cx="3389325" cy="20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5179750" y="625625"/>
            <a:ext cx="16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Stationary Check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1620" y="1025813"/>
            <a:ext cx="4651649" cy="18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2725" y="3475675"/>
            <a:ext cx="3165144" cy="1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3614700" y="3040425"/>
            <a:ext cx="16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04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0" y="-20875"/>
            <a:ext cx="66480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ubik"/>
                <a:ea typeface="Rubik"/>
                <a:cs typeface="Rubik"/>
                <a:sym typeface="Rubik"/>
              </a:rPr>
              <a:t>Clustering Segmentation</a:t>
            </a:r>
            <a:endParaRPr b="1" sz="3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50" y="2987524"/>
            <a:ext cx="2972201" cy="19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350" y="726925"/>
            <a:ext cx="2468875" cy="22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7">
            <a:alphaModFix/>
          </a:blip>
          <a:srcRect b="6751" l="0" r="0" t="0"/>
          <a:stretch/>
        </p:blipFill>
        <p:spPr>
          <a:xfrm>
            <a:off x="4402125" y="625625"/>
            <a:ext cx="3064975" cy="21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3700" y="2881369"/>
            <a:ext cx="4717281" cy="19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